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1"/>
  </p:notesMasterIdLst>
  <p:sldIdLst>
    <p:sldId id="277" r:id="rId9"/>
    <p:sldId id="275" r:id="rId10"/>
    <p:sldId id="266" r:id="rId11"/>
    <p:sldId id="276" r:id="rId12"/>
    <p:sldId id="269" r:id="rId13"/>
    <p:sldId id="272" r:id="rId14"/>
    <p:sldId id="274" r:id="rId15"/>
    <p:sldId id="258" r:id="rId16"/>
    <p:sldId id="268" r:id="rId17"/>
    <p:sldId id="263" r:id="rId18"/>
    <p:sldId id="261" r:id="rId19"/>
    <p:sldId id="278" r:id="rId2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0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A015-4DDE-4BCA-AB25-109760F949A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F625F-00E1-44BC-B473-C0AAD096F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DC8B-AE35-4772-850B-7A8F5508E1F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8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40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04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71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15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19819" y="7965301"/>
            <a:ext cx="21945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18265" y="7877619"/>
            <a:ext cx="157734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916913" y="8681018"/>
            <a:ext cx="183216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19819" y="7965301"/>
            <a:ext cx="21945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8265" y="7877619"/>
            <a:ext cx="157734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916913" y="8681018"/>
            <a:ext cx="183216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8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6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3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1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6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9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43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9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8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7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07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1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2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06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9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8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1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4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1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0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70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0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9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0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66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68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/>
                </a:solidFill>
              </a:defRPr>
            </a:lvl1pPr>
            <a:lvl2pPr marL="33283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65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3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6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82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6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57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0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2"/>
            <a:ext cx="2901255" cy="1098549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27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73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74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4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330"/>
            </a:lvl1pPr>
            <a:lvl2pPr marL="332832" indent="0">
              <a:buNone/>
              <a:defRPr sz="2038"/>
            </a:lvl2pPr>
            <a:lvl3pPr marL="665665" indent="0">
              <a:buNone/>
              <a:defRPr sz="1747"/>
            </a:lvl3pPr>
            <a:lvl4pPr marL="998497" indent="0">
              <a:buNone/>
              <a:defRPr sz="1456"/>
            </a:lvl4pPr>
            <a:lvl5pPr marL="1331330" indent="0">
              <a:buNone/>
              <a:defRPr sz="1456"/>
            </a:lvl5pPr>
            <a:lvl6pPr marL="1664162" indent="0">
              <a:buNone/>
              <a:defRPr sz="1456"/>
            </a:lvl6pPr>
            <a:lvl7pPr marL="1996995" indent="0">
              <a:buNone/>
              <a:defRPr sz="1456"/>
            </a:lvl7pPr>
            <a:lvl8pPr marL="2329827" indent="0">
              <a:buNone/>
              <a:defRPr sz="1456"/>
            </a:lvl8pPr>
            <a:lvl9pPr marL="2662660" indent="0">
              <a:buNone/>
              <a:defRPr sz="14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20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9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6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165604"/>
            <a:ext cx="5829300" cy="196003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22" y="1591734"/>
            <a:ext cx="2692892" cy="17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92AC-AFCD-49A4-83D6-D51500B3C38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90088" y="8906486"/>
            <a:ext cx="18321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8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90088" y="8906486"/>
            <a:ext cx="18321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C04-3740-4639-A0E8-3B97676A78F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ACB310-E588-454A-B981-2C5214F80F1C}"/>
              </a:ext>
            </a:extLst>
          </p:cNvPr>
          <p:cNvSpPr/>
          <p:nvPr/>
        </p:nvSpPr>
        <p:spPr>
          <a:xfrm>
            <a:off x="0" y="0"/>
            <a:ext cx="1586442" cy="914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6E9D9-502C-463D-84D4-F4421617105E}"/>
              </a:ext>
            </a:extLst>
          </p:cNvPr>
          <p:cNvSpPr txBox="1"/>
          <p:nvPr/>
        </p:nvSpPr>
        <p:spPr>
          <a:xfrm rot="16200000">
            <a:off x="-2849969" y="4175589"/>
            <a:ext cx="8326481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/>
            <a:r>
              <a:rPr lang="en-US" sz="4765" dirty="0">
                <a:solidFill>
                  <a:prstClr val="white"/>
                </a:solidFill>
                <a:latin typeface="Arial Black" panose="020B0A04020102020204" pitchFamily="34" charset="0"/>
              </a:rPr>
              <a:t>A GUIDE TO SELLING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D7CAC-DAEF-45AA-9AA3-9D50BBA34FEA}"/>
              </a:ext>
            </a:extLst>
          </p:cNvPr>
          <p:cNvSpPr txBox="1"/>
          <p:nvPr/>
        </p:nvSpPr>
        <p:spPr>
          <a:xfrm rot="16200000" flipH="1">
            <a:off x="-1754739" y="4493395"/>
            <a:ext cx="7433767" cy="10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/>
            <a:r>
              <a:rPr lang="en-US" sz="6353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YOUR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8EAD48-AE80-43FB-8B48-C24B47D97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1" y="7447132"/>
            <a:ext cx="1969631" cy="15219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32221E-12F7-4858-9F09-076681CF05B8}"/>
              </a:ext>
            </a:extLst>
          </p:cNvPr>
          <p:cNvSpPr/>
          <p:nvPr/>
        </p:nvSpPr>
        <p:spPr>
          <a:xfrm>
            <a:off x="1193954" y="134471"/>
            <a:ext cx="5664047" cy="886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099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12" y="8729382"/>
            <a:ext cx="6051176" cy="22412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6857999" cy="780585"/>
          </a:xfrm>
          <a:custGeom>
            <a:avLst/>
            <a:gdLst/>
            <a:ahLst/>
            <a:cxnLst/>
            <a:rect l="l" t="t" r="r" b="b"/>
            <a:pathLst>
              <a:path w="7352030" h="706755">
                <a:moveTo>
                  <a:pt x="0" y="706564"/>
                </a:moveTo>
                <a:lnTo>
                  <a:pt x="7351776" y="706564"/>
                </a:lnTo>
                <a:lnTo>
                  <a:pt x="7351776" y="0"/>
                </a:lnTo>
                <a:lnTo>
                  <a:pt x="0" y="0"/>
                </a:lnTo>
                <a:lnTo>
                  <a:pt x="0" y="70656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12787"/>
            <a:ext cx="6857998" cy="3806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7405" algn="ctr">
              <a:spcBef>
                <a:spcPts val="88"/>
              </a:spcBef>
            </a:pPr>
            <a:r>
              <a:rPr lang="en-US" sz="24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Remember</a:t>
            </a:r>
            <a:r>
              <a:rPr sz="24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: Your Home Must Be Sold Twice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554" y="1081422"/>
            <a:ext cx="6372887" cy="194004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98057">
              <a:spcBef>
                <a:spcPts val="88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today’s housing market, where supply is very low and demand is very high, home values 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increasing rapidly.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Many experts are projecting that home values could appreciate by another 5%+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over the next twelve months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One major challenge in such a market is the bank appraisal.</a:t>
            </a:r>
          </a:p>
          <a:p>
            <a:pPr marL="11206" marR="38102">
              <a:spcBef>
                <a:spcPts val="794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If prices are surging,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it is difficult for appraisers to find adequate, comparable sales (similar houses in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neighborhood that recently closed) to defend the selling price when performing the appraisal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for the bank.</a:t>
            </a:r>
          </a:p>
          <a:p>
            <a:pPr marL="11206">
              <a:spcBef>
                <a:spcPts val="794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chart below illustrates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last year’s trend of appraisals vs contract sale prices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231"/>
              </a:lnSpc>
            </a:pPr>
            <a:fld id="{81D60167-4931-47E6-BA6A-407CBD079E47}" type="slidenum">
              <a:rPr dirty="0"/>
              <a:pPr marL="22413">
                <a:lnSpc>
                  <a:spcPts val="1231"/>
                </a:lnSpc>
              </a:pPr>
              <a:t>10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689158" y="3706157"/>
            <a:ext cx="5479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Appraiser Home Value Opinions Compared to Homeowner Estimates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898EE-9C88-4869-B3DC-2F68C249B568}"/>
              </a:ext>
            </a:extLst>
          </p:cNvPr>
          <p:cNvSpPr/>
          <p:nvPr/>
        </p:nvSpPr>
        <p:spPr>
          <a:xfrm>
            <a:off x="200417" y="8567803"/>
            <a:ext cx="6457166" cy="49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42553" y="7064098"/>
            <a:ext cx="6372887" cy="1195463"/>
          </a:xfrm>
          <a:prstGeom prst="rect">
            <a:avLst/>
          </a:prstGeom>
        </p:spPr>
        <p:txBody>
          <a:bodyPr vert="horz" wrap="square" lIns="0" tIns="117101" rIns="0" bIns="0" rtlCol="0">
            <a:spAutoFit/>
          </a:bodyPr>
          <a:lstStyle/>
          <a:p>
            <a:pPr marL="11206" marR="4483" algn="just">
              <a:spcBef>
                <a:spcPts val="777"/>
              </a:spcBef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Every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house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market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has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sold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twice;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once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prospective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and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then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bank</a:t>
            </a:r>
            <a:r>
              <a:rPr lang="en-US"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(through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bank’s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appraisal).</a:t>
            </a:r>
            <a:r>
              <a:rPr sz="1400" spc="-5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escalating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prices,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second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sale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might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even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difficult</a:t>
            </a:r>
            <a:r>
              <a:rPr lang="en-US"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than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first.</a:t>
            </a:r>
            <a:r>
              <a:rPr lang="en-US"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 </a:t>
            </a:r>
            <a:r>
              <a:rPr lang="en-US"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Strategically pricing your home, </a:t>
            </a:r>
            <a:r>
              <a:rPr lang="en-US"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will involve considering both what buyers are willing to pay and what banks are willing to finance.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E14F6-6226-4C23-8EE2-77618F2A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1" y="4385693"/>
            <a:ext cx="467603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0171" y="3060160"/>
            <a:ext cx="6463883" cy="533072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290808">
              <a:spcBef>
                <a:spcPts val="88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According to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Freddie Mac’s Primary Mortgage Market Survey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, interest rates for a 30-year fixed rate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mortgage have hovered around 4% all year and are still near record lows.</a:t>
            </a:r>
          </a:p>
          <a:p>
            <a:pPr marL="11206" marR="174821">
              <a:spcBef>
                <a:spcPts val="794"/>
              </a:spcBef>
            </a:pPr>
            <a:r>
              <a:rPr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interest rate you secure when buying a home not only greatly impacts your monthly housing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costs, but also impacts your purchasing power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</a:t>
            </a:r>
          </a:p>
          <a:p>
            <a:pPr marL="11206" marR="4600820">
              <a:spcBef>
                <a:spcPts val="975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chart to the right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shows the impact rising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interest rates would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have if you planned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 purchase a home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within the national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median price range, and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planned to keep your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principal and interest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payments between</a:t>
            </a:r>
          </a:p>
          <a:p>
            <a:pPr marL="11206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$1,850-$1,900</a:t>
            </a:r>
          </a:p>
          <a:p>
            <a:pPr marL="11206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 month.</a:t>
            </a:r>
          </a:p>
          <a:p>
            <a:pPr marL="11206" marR="4791331">
              <a:spcBef>
                <a:spcPts val="789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each quarter of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 percent increase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interest rate, the value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of the home you can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afford decreases by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2.5% (in this example,</a:t>
            </a:r>
          </a:p>
          <a:p>
            <a:pPr marL="11206" marR="4547029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$10,000).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4547029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4547029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Experts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predict that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mortgage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rates will be closer to 5%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by this time next year.</a:t>
            </a:r>
          </a:p>
        </p:txBody>
      </p:sp>
      <p:sp>
        <p:nvSpPr>
          <p:cNvPr id="7" name="object 7"/>
          <p:cNvSpPr/>
          <p:nvPr/>
        </p:nvSpPr>
        <p:spPr>
          <a:xfrm>
            <a:off x="403412" y="2251710"/>
            <a:ext cx="6051176" cy="224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BF5C6-EED3-4B3A-BC5A-E4EBEB2FF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b="20023"/>
          <a:stretch/>
        </p:blipFill>
        <p:spPr>
          <a:xfrm>
            <a:off x="1" y="-438411"/>
            <a:ext cx="6857999" cy="26901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784485"/>
            <a:ext cx="6858000" cy="920563"/>
          </a:xfrm>
          <a:custGeom>
            <a:avLst/>
            <a:gdLst/>
            <a:ahLst/>
            <a:cxnLst/>
            <a:rect l="l" t="t" r="r" b="b"/>
            <a:pathLst>
              <a:path w="7352030" h="1043305">
                <a:moveTo>
                  <a:pt x="0" y="1043304"/>
                </a:moveTo>
                <a:lnTo>
                  <a:pt x="7351776" y="1043304"/>
                </a:lnTo>
                <a:lnTo>
                  <a:pt x="7351776" y="0"/>
                </a:lnTo>
                <a:lnTo>
                  <a:pt x="0" y="0"/>
                </a:lnTo>
                <a:lnTo>
                  <a:pt x="0" y="104330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405" y="8549058"/>
            <a:ext cx="5874698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>
              <a:spcBef>
                <a:spcPts val="75"/>
              </a:spcBef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Act now while your dream home is still within reach!</a:t>
            </a:r>
            <a:endParaRPr sz="2000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755" y="1892859"/>
            <a:ext cx="6857999" cy="7038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7405">
              <a:lnSpc>
                <a:spcPts val="2718"/>
              </a:lnSpc>
              <a:spcBef>
                <a:spcPts val="88"/>
              </a:spcBef>
            </a:pPr>
            <a:r>
              <a:rPr sz="28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Move Up To The</a:t>
            </a:r>
          </a:p>
          <a:p>
            <a:pPr marL="217405">
              <a:lnSpc>
                <a:spcPts val="2718"/>
              </a:lnSpc>
              <a:tabLst>
                <a:tab pos="6268905" algn="l"/>
              </a:tabLst>
            </a:pPr>
            <a:r>
              <a:rPr sz="28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Home You've Always Wanted</a:t>
            </a:r>
            <a:r>
              <a:rPr u="none" dirty="0">
                <a:latin typeface="Trebuchet MS" charset="0"/>
                <a:ea typeface="Trebuchet MS" charset="0"/>
                <a:cs typeface="Trebuchet MS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A4744-479B-4BB9-92A9-C65B4AA8F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3" y="4792567"/>
            <a:ext cx="4432176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57" y="7417543"/>
            <a:ext cx="2404997" cy="1858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9C3F8-0C8C-4AE6-B42A-69A2A83C1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025" cy="91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783B38-635C-4303-A117-FFA7DBA08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r="5570"/>
          <a:stretch/>
        </p:blipFill>
        <p:spPr>
          <a:xfrm>
            <a:off x="1816274" y="4055504"/>
            <a:ext cx="4584526" cy="34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40" y="169954"/>
            <a:ext cx="3854247" cy="2890685"/>
          </a:xfrm>
          <a:prstGeom prst="rect">
            <a:avLst/>
          </a:prstGeom>
          <a:ln w="317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3036744"/>
            <a:ext cx="5324168" cy="593730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1705" y="322634"/>
            <a:ext cx="2460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buyer begins their home search online.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Advancements in internet technology now allow us to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and monitor activity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home’s listing.</a:t>
            </a:r>
          </a:p>
        </p:txBody>
      </p:sp>
    </p:spTree>
    <p:extLst>
      <p:ext uri="{BB962C8B-B14F-4D97-AF65-F5344CB8AC3E}">
        <p14:creationId xmlns:p14="http://schemas.microsoft.com/office/powerpoint/2010/main" val="374308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15">
            <a:off x="533228" y="3142713"/>
            <a:ext cx="3077737" cy="4168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652" y="110419"/>
            <a:ext cx="6647348" cy="136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buyers search for a home helps us know how to market your home.  Bringing you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price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the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amount of time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the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inconvenience to you.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8" y="7438327"/>
            <a:ext cx="2207342" cy="17056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190306" y="2099166"/>
            <a:ext cx="2381148" cy="1661804"/>
          </a:xfrm>
          <a:prstGeom prst="wedgeRoundRectCallout">
            <a:avLst>
              <a:gd name="adj1" fmla="val -68924"/>
              <a:gd name="adj2" fmla="val 30430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5757" y="2479945"/>
            <a:ext cx="233024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88% </a:t>
            </a:r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of home buyers found information online to be the most useful source of information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7024" y="1637689"/>
            <a:ext cx="2595715" cy="1061263"/>
          </a:xfrm>
          <a:prstGeom prst="wedgeRoundRectCallout">
            <a:avLst>
              <a:gd name="adj1" fmla="val 27904"/>
              <a:gd name="adj2" fmla="val 91655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9758" y="1859123"/>
            <a:ext cx="23302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Buyers typically searched for 10 weeks and looked at a median of 10 homes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60897" y="4542502"/>
            <a:ext cx="2189064" cy="2222091"/>
          </a:xfrm>
          <a:prstGeom prst="wedgeRoundRectCallout">
            <a:avLst>
              <a:gd name="adj1" fmla="val -71637"/>
              <a:gd name="adj2" fmla="val -26007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51" y="4937966"/>
            <a:ext cx="19432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87% </a:t>
            </a:r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percent of buyers recently purchased their home through a real estate agent or broker, and 7% purchased directly from a builder or </a:t>
            </a:r>
          </a:p>
          <a:p>
            <a:pPr algn="ctr"/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builder’s agent.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212056" y="7953935"/>
            <a:ext cx="2856757" cy="718973"/>
          </a:xfrm>
          <a:prstGeom prst="wedgeRoundRectCallout">
            <a:avLst>
              <a:gd name="adj1" fmla="val -32210"/>
              <a:gd name="adj2" fmla="val -128924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2056" y="7929525"/>
            <a:ext cx="285675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u="none" strike="noStrike" baseline="0" dirty="0">
                <a:solidFill>
                  <a:srgbClr val="C00000"/>
                </a:solidFill>
                <a:latin typeface="Trebuchet MS" panose="020B0603020202020204" pitchFamily="34" charset="0"/>
              </a:rPr>
              <a:t>79% </a:t>
            </a:r>
            <a:r>
              <a:rPr lang="en-US" sz="115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percent of recent buyers found their real estate agent to be a very useful information source.</a:t>
            </a: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1"/>
          <a:stretch/>
        </p:blipFill>
        <p:spPr>
          <a:xfrm>
            <a:off x="0" y="0"/>
            <a:ext cx="6858000" cy="4250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4" y="5794754"/>
            <a:ext cx="2800266" cy="2476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5580" y="5621755"/>
            <a:ext cx="36551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06867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Keller Williams award winning app is GPS-enabled and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connected directly to the Multiple Listing Service (MLS) allowing for properties to be searched and viewed with “real time” results. </a:t>
            </a:r>
          </a:p>
          <a:p>
            <a:pPr algn="just" defTabSz="806867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806867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other benefits include the ability to:</a:t>
            </a:r>
          </a:p>
          <a:p>
            <a:pPr marL="285750" indent="-285750" algn="just" defTabSz="80686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property details and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notes for favorite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“share” favorite properties with family and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showings directly from the app</a:t>
            </a:r>
          </a:p>
          <a:p>
            <a:pPr algn="just" defTabSz="806867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6867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6867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4240098"/>
            <a:ext cx="6858000" cy="953047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7228" y="432254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Williams invests 2.3 million dollars per</a:t>
            </a:r>
          </a:p>
          <a:p>
            <a:pPr algn="ctr" defTabSz="80686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 on our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eEdge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Solutions.</a:t>
            </a:r>
          </a:p>
        </p:txBody>
      </p:sp>
    </p:spTree>
    <p:extLst>
      <p:ext uri="{BB962C8B-B14F-4D97-AF65-F5344CB8AC3E}">
        <p14:creationId xmlns:p14="http://schemas.microsoft.com/office/powerpoint/2010/main" val="24685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1036" y="157038"/>
            <a:ext cx="662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property will be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syndicated to over 750 websites.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unique Keller Williams Listing System ( KWLS ) provides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marketing capabilities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those offered by the Multiple Listing Service used by other companies.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84796"/>
            <a:ext cx="3175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postings enhance the syndication of our multiple networking sites.  This is just one of the ways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Williams can increase the interest and exposure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home’s listing online.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13" y="4973357"/>
            <a:ext cx="3175782" cy="2117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5996" y="7329098"/>
            <a:ext cx="6626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feeds have replaced newspapers!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1D9E1-39D6-4907-8802-1FA0C677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" y="1603931"/>
            <a:ext cx="653491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6858000" cy="786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2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5" y="109816"/>
            <a:ext cx="6690110" cy="5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Our Success = Your Success!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4417255"/>
            <a:ext cx="3063331" cy="3066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963415"/>
            <a:ext cx="2993124" cy="299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45" y="963415"/>
            <a:ext cx="2993124" cy="2993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5" y="5607287"/>
            <a:ext cx="3235760" cy="32319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265331-2BE6-40BF-8C6E-F34A6CEA08E3}"/>
              </a:ext>
            </a:extLst>
          </p:cNvPr>
          <p:cNvSpPr/>
          <p:nvPr/>
        </p:nvSpPr>
        <p:spPr>
          <a:xfrm>
            <a:off x="3538295" y="5607287"/>
            <a:ext cx="1858895" cy="380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2855" y="3758453"/>
            <a:ext cx="1701053" cy="369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27654" name="AutoShape 6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56" name="AutoShape 8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58" name="AutoShape 10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60" name="AutoShape 12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4" y="7680836"/>
            <a:ext cx="1154350" cy="116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"/>
          <a:stretch/>
        </p:blipFill>
        <p:spPr>
          <a:xfrm>
            <a:off x="199114" y="6753178"/>
            <a:ext cx="1384724" cy="2096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6303"/>
            <a:ext cx="6892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Williams Agents are</a:t>
            </a:r>
          </a:p>
          <a:p>
            <a:pPr algn="ctr">
              <a:defRPr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– Driven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Results</a:t>
            </a:r>
          </a:p>
        </p:txBody>
      </p:sp>
      <p:sp>
        <p:nvSpPr>
          <p:cNvPr id="26" name="Flowchart: Process 25"/>
          <p:cNvSpPr/>
          <p:nvPr/>
        </p:nvSpPr>
        <p:spPr>
          <a:xfrm flipV="1">
            <a:off x="1713516" y="7120511"/>
            <a:ext cx="5179325" cy="48536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588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40" y="7433108"/>
            <a:ext cx="1713516" cy="1324081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1356C-8CD7-46A2-A107-9387819BC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" y="1312916"/>
            <a:ext cx="6660432" cy="5146698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4886855" y="7512485"/>
            <a:ext cx="1889781" cy="150441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48403" y="7834983"/>
            <a:ext cx="1366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SOLD</a:t>
            </a:r>
          </a:p>
        </p:txBody>
      </p:sp>
    </p:spTree>
    <p:extLst>
      <p:ext uri="{BB962C8B-B14F-4D97-AF65-F5344CB8AC3E}">
        <p14:creationId xmlns:p14="http://schemas.microsoft.com/office/powerpoint/2010/main" val="75483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12" y="8729382"/>
            <a:ext cx="6051176" cy="224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379" y="2789320"/>
            <a:ext cx="3569200" cy="248447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272" y="1550273"/>
            <a:ext cx="5901824" cy="364820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99177">
              <a:spcBef>
                <a:spcPts val="88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price of any item is determined by the supply of that item, as well as the market demand.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National Association of Realtors (NAR)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surveys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“over 50,000 real estate practitioners about their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expectations for home sales, prices and market conditions”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for their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Realtors Confidence Index.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99177">
              <a:spcBef>
                <a:spcPts val="88"/>
              </a:spcBef>
            </a:pP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99177">
              <a:spcBef>
                <a:spcPts val="88"/>
              </a:spcBef>
            </a:pPr>
            <a:endParaRPr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>
              <a:spcBef>
                <a:spcPts val="811"/>
              </a:spcBef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 Demand</a:t>
            </a:r>
          </a:p>
          <a:p>
            <a:pPr marL="11206" marR="3825332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map on the right was created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after asking the question:</a:t>
            </a:r>
          </a:p>
          <a:p>
            <a:pPr marL="11206" marR="3775463">
              <a:spcBef>
                <a:spcPts val="811"/>
              </a:spcBef>
            </a:pP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“How would you rate buyer traffic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your area?”</a:t>
            </a:r>
          </a:p>
          <a:p>
            <a:pPr marL="11206" marR="3788351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darker the blue, the more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buyers are looking for homes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that area. Only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3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came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a weak demand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level.</a:t>
            </a:r>
          </a:p>
        </p:txBody>
      </p:sp>
      <p:sp>
        <p:nvSpPr>
          <p:cNvPr id="5" name="object 5"/>
          <p:cNvSpPr/>
          <p:nvPr/>
        </p:nvSpPr>
        <p:spPr>
          <a:xfrm>
            <a:off x="376272" y="6105539"/>
            <a:ext cx="3656934" cy="253952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412" y="1131020"/>
            <a:ext cx="6051176" cy="224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-6036"/>
            <a:ext cx="6857999" cy="1159468"/>
          </a:xfrm>
          <a:custGeom>
            <a:avLst/>
            <a:gdLst/>
            <a:ahLst/>
            <a:cxnLst/>
            <a:rect l="l" t="t" r="r" b="b"/>
            <a:pathLst>
              <a:path w="7352030" h="1043305">
                <a:moveTo>
                  <a:pt x="0" y="1043304"/>
                </a:moveTo>
                <a:lnTo>
                  <a:pt x="7351776" y="1043304"/>
                </a:lnTo>
                <a:lnTo>
                  <a:pt x="7351776" y="0"/>
                </a:lnTo>
                <a:lnTo>
                  <a:pt x="0" y="0"/>
                </a:lnTo>
                <a:lnTo>
                  <a:pt x="0" y="104330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33093" y="150773"/>
            <a:ext cx="6487309" cy="861774"/>
          </a:xfrm>
        </p:spPr>
        <p:txBody>
          <a:bodyPr/>
          <a:lstStyle/>
          <a:p>
            <a:r>
              <a:rPr lang="en-US" sz="2800" u="none" dirty="0">
                <a:latin typeface="Arial" panose="020B0604020202020204" pitchFamily="34" charset="0"/>
                <a:cs typeface="Arial" panose="020B0604020202020204" pitchFamily="34" charset="0"/>
              </a:rPr>
              <a:t>Buyer Demand Continues to Outpace Inventory of Homes For Sale</a:t>
            </a:r>
            <a:r>
              <a:rPr lang="en-US" u="none" dirty="0"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24579" y="8779002"/>
            <a:ext cx="114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231"/>
              </a:lnSpc>
            </a:pPr>
            <a:fld id="{81D60167-4931-47E6-BA6A-407CBD079E47}" type="slidenum">
              <a:rPr sz="1059" dirty="0">
                <a:solidFill>
                  <a:srgbClr val="6D6E71"/>
                </a:solidFill>
                <a:cs typeface="Calibri"/>
              </a:rPr>
              <a:pPr marL="22413">
                <a:lnSpc>
                  <a:spcPts val="1231"/>
                </a:lnSpc>
              </a:pPr>
              <a:t>8</a:t>
            </a:fld>
            <a:endParaRPr sz="1059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143BD-6DB8-4C0C-A4F1-94F16060B434}"/>
              </a:ext>
            </a:extLst>
          </p:cNvPr>
          <p:cNvSpPr/>
          <p:nvPr/>
        </p:nvSpPr>
        <p:spPr>
          <a:xfrm>
            <a:off x="185346" y="8586821"/>
            <a:ext cx="6487309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403412" y="5925116"/>
            <a:ext cx="6146672" cy="2888234"/>
          </a:xfrm>
          <a:prstGeom prst="rect">
            <a:avLst/>
          </a:prstGeom>
        </p:spPr>
        <p:txBody>
          <a:bodyPr vert="horz" wrap="square" lIns="0" tIns="117101" rIns="0" bIns="0" rtlCol="0">
            <a:spAutoFit/>
          </a:bodyPr>
          <a:lstStyle/>
          <a:p>
            <a:pPr marL="3940198">
              <a:spcBef>
                <a:spcPts val="922"/>
              </a:spcBef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Seller Supply</a:t>
            </a:r>
          </a:p>
          <a:p>
            <a:pPr marL="3940198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Index also asked:</a:t>
            </a:r>
          </a:p>
          <a:p>
            <a:pPr marL="3940198" marR="74523">
              <a:spcBef>
                <a:spcPts val="811"/>
              </a:spcBef>
            </a:pP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“How would you rate seller traffic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your area?”</a:t>
            </a:r>
          </a:p>
          <a:p>
            <a:pPr marL="3940198" marR="4483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As you can see from the map 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left, a good portion of the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country has weak seller traffic,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meaning there are far fewer homes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 the market than what is needed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 satisfy the buyers who are out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looking for their dream homes.</a:t>
            </a:r>
          </a:p>
          <a:p>
            <a:pPr>
              <a:spcBef>
                <a:spcPts val="9"/>
              </a:spcBef>
            </a:pPr>
            <a:endParaRPr sz="1200" dirty="0">
              <a:solidFill>
                <a:prstClr val="black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152799AF-110D-467F-9991-AC82166F1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9673"/>
          <a:stretch/>
        </p:blipFill>
        <p:spPr bwMode="auto">
          <a:xfrm>
            <a:off x="652499" y="1180835"/>
            <a:ext cx="5553002" cy="327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EF578-0CD5-4EB8-BE66-8A0CF4830963}"/>
              </a:ext>
            </a:extLst>
          </p:cNvPr>
          <p:cNvSpPr txBox="1"/>
          <p:nvPr/>
        </p:nvSpPr>
        <p:spPr>
          <a:xfrm>
            <a:off x="338203" y="463463"/>
            <a:ext cx="598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Competitively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30 Days Are Critical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8F48B-04AB-46C6-BB7C-CD78322F33A4}"/>
              </a:ext>
            </a:extLst>
          </p:cNvPr>
          <p:cNvSpPr txBox="1"/>
          <p:nvPr/>
        </p:nvSpPr>
        <p:spPr>
          <a:xfrm>
            <a:off x="228600" y="5052493"/>
            <a:ext cx="3428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Price Is Important</a:t>
            </a: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property generates the most interest when it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hits the market.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showings is greatest at this time, if it is priced at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market value.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too high, and dropping the price later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misses the excitement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fails to generate strong activity.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homes that start high end up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 below market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27956-FEE4-4FC7-846D-64199E56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5600"/>
          <a:stretch/>
        </p:blipFill>
        <p:spPr>
          <a:xfrm>
            <a:off x="3807912" y="5069131"/>
            <a:ext cx="2893513" cy="32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944</Words>
  <Application>Microsoft Office PowerPoint</Application>
  <PresentationFormat>Letter Paper (8.5x11 in)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Century Gothic</vt:lpstr>
      <vt:lpstr>Trebuchet MS</vt:lpstr>
      <vt:lpstr>Office Theme</vt:lpstr>
      <vt:lpstr>1_Office Theme</vt:lpstr>
      <vt:lpstr>4_Office Theme</vt:lpstr>
      <vt:lpstr>6_Office Theme</vt:lpstr>
      <vt:lpstr>9_Office Theme</vt:lpstr>
      <vt:lpstr>10_Office Theme</vt:lpstr>
      <vt:lpstr>11_Office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Buyer Demand Continues to Outpace Inventory of Homes For Sale </vt:lpstr>
      <vt:lpstr>PowerPoint Presentation</vt:lpstr>
      <vt:lpstr>Remember: Your Home Must Be Sold Twice</vt:lpstr>
      <vt:lpstr>Move Up To The Home You've Always Wanted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Spencer</dc:creator>
  <cp:lastModifiedBy>Dave Cates</cp:lastModifiedBy>
  <cp:revision>45</cp:revision>
  <dcterms:created xsi:type="dcterms:W3CDTF">2017-12-09T09:41:18Z</dcterms:created>
  <dcterms:modified xsi:type="dcterms:W3CDTF">2018-02-28T21:51:50Z</dcterms:modified>
</cp:coreProperties>
</file>